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الاتجاه الشهري (%)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 Pass %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يناير</c:v>
                </c:pt>
                <c:pt idx="1">
                  <c:v>فبراير</c:v>
                </c:pt>
                <c:pt idx="2">
                  <c:v>مارس</c:v>
                </c:pt>
                <c:pt idx="3">
                  <c:v>أبريل</c:v>
                </c:pt>
                <c:pt idx="4">
                  <c:v>مايو</c:v>
                </c:pt>
                <c:pt idx="5">
                  <c:v>يونيو</c:v>
                </c:pt>
                <c:pt idx="6">
                  <c:v>يوليو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84</c:v>
                </c:pt>
                <c:pt idx="1">
                  <c:v>86</c:v>
                </c:pt>
                <c:pt idx="2">
                  <c:v>88</c:v>
                </c:pt>
                <c:pt idx="3">
                  <c:v>89</c:v>
                </c:pt>
                <c:pt idx="4">
                  <c:v>90</c:v>
                </c:pt>
                <c:pt idx="5">
                  <c:v>91.5</c:v>
                </c:pt>
                <c:pt idx="6">
                  <c:v>92.8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Clean Eligibility %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يناير</c:v>
                </c:pt>
                <c:pt idx="1">
                  <c:v>فبراير</c:v>
                </c:pt>
                <c:pt idx="2">
                  <c:v>مارس</c:v>
                </c:pt>
                <c:pt idx="3">
                  <c:v>أبريل</c:v>
                </c:pt>
                <c:pt idx="4">
                  <c:v>مايو</c:v>
                </c:pt>
                <c:pt idx="5">
                  <c:v>يونيو</c:v>
                </c:pt>
                <c:pt idx="6">
                  <c:v>يوليو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90</c:v>
                </c:pt>
                <c:pt idx="1">
                  <c:v>91</c:v>
                </c:pt>
                <c:pt idx="2">
                  <c:v>92.5</c:v>
                </c:pt>
                <c:pt idx="3">
                  <c:v>93</c:v>
                </c:pt>
                <c:pt idx="4">
                  <c:v>94</c:v>
                </c:pt>
                <c:pt idx="5">
                  <c:v>94.6</c:v>
                </c:pt>
                <c:pt idx="6">
                  <c:v>95.2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Rejection %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يناير</c:v>
                </c:pt>
                <c:pt idx="1">
                  <c:v>فبراير</c:v>
                </c:pt>
                <c:pt idx="2">
                  <c:v>مارس</c:v>
                </c:pt>
                <c:pt idx="3">
                  <c:v>أبريل</c:v>
                </c:pt>
                <c:pt idx="4">
                  <c:v>مايو</c:v>
                </c:pt>
                <c:pt idx="5">
                  <c:v>يونيو</c:v>
                </c:pt>
                <c:pt idx="6">
                  <c:v>يوليو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</c:v>
                </c:pt>
                <c:pt idx="1">
                  <c:v>8</c:v>
                </c:pt>
                <c:pt idx="2">
                  <c:v>7.5</c:v>
                </c:pt>
                <c:pt idx="3">
                  <c:v>6.8</c:v>
                </c:pt>
                <c:pt idx="4">
                  <c:v>6</c:v>
                </c:pt>
                <c:pt idx="5">
                  <c:v>5.2</c:v>
                </c:pt>
                <c:pt idx="6">
                  <c:v>4.6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0.0"/>
        </c:scaling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العدد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تقرير حديث</c:v>
                </c:pt>
                <c:pt idx="1">
                  <c:v>نتيجة فحص</c:v>
                </c:pt>
                <c:pt idx="2">
                  <c:v>خطة علاج</c:v>
                </c:pt>
                <c:pt idx="3">
                  <c:v>مستند آخر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52</c:v>
                </c:pt>
                <c:pt idx="1">
                  <c:v>34</c:v>
                </c:pt>
                <c:pt idx="2">
                  <c:v>26</c:v>
                </c:pt>
                <c:pt idx="3">
                  <c:v>16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أسباب Rejection / Denial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عدد الحالات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Eligibility</c:v>
                </c:pt>
                <c:pt idx="1">
                  <c:v>Authorization</c:v>
                </c:pt>
                <c:pt idx="2">
                  <c:v>Coding</c:v>
                </c:pt>
                <c:pt idx="3">
                  <c:v>Documentation</c:v>
                </c:pt>
                <c:pt idx="4">
                  <c:v>Duplicate</c:v>
                </c:pt>
                <c:pt idx="5">
                  <c:v>Technical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74</c:v>
                </c:pt>
                <c:pt idx="1">
                  <c:v>62</c:v>
                </c:pt>
                <c:pt idx="2">
                  <c:v>49</c:v>
                </c:pt>
                <c:pt idx="3">
                  <c:v>43</c:v>
                </c:pt>
                <c:pt idx="4">
                  <c:v>26</c:v>
                </c:pt>
                <c:pt idx="5">
                  <c:v>19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AR حسب العمر</a:t>
            </a:r>
          </a:p>
        </c:rich>
      </c:tx>
      <c:layout/>
      <c:overlay val="0"/>
    </c:title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AR (M SAR)</c:v>
                </c:pt>
              </c:strCache>
            </c:strRef>
          </c:tx>
          <c:cat>
            <c:strRef>
              <c:f>Sheet1!$A$2:$A$6</c:f>
              <c:strCache>
                <c:ptCount val="5"/>
                <c:pt idx="0">
                  <c:v>0-30</c:v>
                </c:pt>
                <c:pt idx="1">
                  <c:v>31-60</c:v>
                </c:pt>
                <c:pt idx="2">
                  <c:v>61-90</c:v>
                </c:pt>
                <c:pt idx="3">
                  <c:v>91-120</c:v>
                </c:pt>
                <c:pt idx="4">
                  <c:v>&gt;120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26.2</c:v>
                </c:pt>
                <c:pt idx="1">
                  <c:v>15.4</c:v>
                </c:pt>
                <c:pt idx="2">
                  <c:v>10.5</c:v>
                </c:pt>
                <c:pt idx="3">
                  <c:v>8.1</c:v>
                </c:pt>
                <c:pt idx="4">
                  <c:v>8.3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4400" y="155448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Noto Sans Arabic"/>
              </a:rPr>
              <a:t>التقرير التنفيذي الشهري لدورة الإيرادات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03120" y="2423160"/>
            <a:ext cx="7955279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BEE1EB"/>
                </a:solidFill>
                <a:latin typeface="Arial"/>
              </a:rPr>
              <a:t>Monthly Executive RCM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3108960"/>
            <a:ext cx="8138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FFFFFF"/>
                </a:solidFill>
                <a:latin typeface="Noto Sans Arabic"/>
              </a:rPr>
              <a:t>الشهر: يوليو 2026 | المنشأة: نموذج افتراضي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4160520"/>
            <a:ext cx="3017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4D2E1"/>
                </a:solidFill>
                <a:latin typeface="Noto Sans Arabic"/>
              </a:rPr>
              <a:t>دليل نفيس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40480" y="4709160"/>
            <a:ext cx="4572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>
                <a:solidFill>
                  <a:srgbClr val="C8D7E1"/>
                </a:solidFill>
                <a:latin typeface="Noto Sans Arabic"/>
              </a:rPr>
              <a:t>قالب قابل للتخصيص حسب المنشأة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63440" y="5989320"/>
            <a:ext cx="2743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>
                <a:solidFill>
                  <a:srgbClr val="B4C3CD"/>
                </a:solidFill>
                <a:latin typeface="Noto Sans Arabic"/>
              </a:rPr>
              <a:t>© جميع الحقوق محفوظة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الملخص التنفيذي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Executive 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11480" y="914400"/>
            <a:ext cx="21488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21208" y="987552"/>
            <a:ext cx="19293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Clean Eligibility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1208" y="1234440"/>
            <a:ext cx="19293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95.2%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" y="1618488"/>
            <a:ext cx="19293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95%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20" y="1700784"/>
            <a:ext cx="566928" cy="201168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928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جيد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697480" y="914400"/>
            <a:ext cx="21488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07208" y="987552"/>
            <a:ext cx="19293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Approval 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07208" y="1234440"/>
            <a:ext cx="19293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89.1%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07208" y="1618488"/>
            <a:ext cx="19293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90%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6052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1788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83480" y="914400"/>
            <a:ext cx="21488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93208" y="987552"/>
            <a:ext cx="19293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First Pass Rate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93208" y="1234440"/>
            <a:ext cx="19293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92.8%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93208" y="1618488"/>
            <a:ext cx="19293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92%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446520" y="1700784"/>
            <a:ext cx="566928" cy="201168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648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جيد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269480" y="914400"/>
            <a:ext cx="21488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379208" y="987552"/>
            <a:ext cx="19293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Rejection Rate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79208" y="1234440"/>
            <a:ext cx="19293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4.6%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79208" y="1618488"/>
            <a:ext cx="19293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5%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732520" y="1700784"/>
            <a:ext cx="566928" cy="201168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7508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جيد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555480" y="914400"/>
            <a:ext cx="21488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665207" y="987552"/>
            <a:ext cx="19293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AR &gt; 90 Days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65207" y="1234440"/>
            <a:ext cx="19293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24.0%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665207" y="1618488"/>
            <a:ext cx="19293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20%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1018519" y="1700784"/>
            <a:ext cx="566928" cy="201168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036807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خطر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8640" y="233172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F4E78"/>
                </a:solidFill>
                <a:latin typeface="Noto Sans Arabic"/>
              </a:rPr>
              <a:t>أهم الرسائل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94360" y="2788920"/>
            <a:ext cx="10972800" cy="512064"/>
          </a:xfrm>
          <a:prstGeom prst="roundRect">
            <a:avLst/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3840480" y="2843784"/>
            <a:ext cx="7498079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>
                <a:solidFill>
                  <a:srgbClr val="102A43"/>
                </a:solidFill>
                <a:latin typeface="Noto Sans Arabic"/>
              </a:rPr>
              <a:t>تحسن First Pass Rate للشهر الثالث على التوالي.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" y="3044952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46505A"/>
                </a:solidFill>
                <a:latin typeface="Noto Sans Arabic"/>
              </a:rPr>
              <a:t>استمرار ضبط المطالبات قبل الإرسال.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4360" y="3474720"/>
            <a:ext cx="10972800" cy="512064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840480" y="3529584"/>
            <a:ext cx="7498079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>
                <a:solidFill>
                  <a:srgbClr val="102A43"/>
                </a:solidFill>
                <a:latin typeface="Noto Sans Arabic"/>
              </a:rPr>
              <a:t>الموافقات أقل من الهدف بفارق 0.9%.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960" y="3730752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46505A"/>
                </a:solidFill>
                <a:latin typeface="Noto Sans Arabic"/>
              </a:rPr>
              <a:t>تحليل الطلبات المعلقة للمعلومات.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94360" y="4160520"/>
            <a:ext cx="10972800" cy="512064"/>
          </a:xfrm>
          <a:prstGeom prst="roundRect">
            <a:avLst/>
          </a:prstGeom>
          <a:solidFill>
            <a:srgbClr val="EA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840480" y="4215383"/>
            <a:ext cx="7498079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>
                <a:solidFill>
                  <a:srgbClr val="102A43"/>
                </a:solidFill>
                <a:latin typeface="Noto Sans Arabic"/>
              </a:rPr>
              <a:t>AR فوق 90 يومًا تجاوز الهدف.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22960" y="4416552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46505A"/>
                </a:solidFill>
                <a:latin typeface="Noto Sans Arabic"/>
              </a:rPr>
              <a:t>حملة متابعة للدافعين ذوي الرصيد الأعلى.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94360" y="4846320"/>
            <a:ext cx="10972800" cy="512064"/>
          </a:xfrm>
          <a:prstGeom prst="roundRect">
            <a:avLst/>
          </a:prstGeom>
          <a:solidFill>
            <a:srgbClr val="F3F4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840480" y="4901183"/>
            <a:ext cx="7498079" cy="2103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1">
                <a:solidFill>
                  <a:srgbClr val="102A43"/>
                </a:solidFill>
                <a:latin typeface="Noto Sans Arabic"/>
              </a:rPr>
              <a:t>فرق إيداعات غير مخصص بقيمة 145 ألف ريال.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2960" y="5102352"/>
            <a:ext cx="105156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46505A"/>
                </a:solidFill>
                <a:latin typeface="Noto Sans Arabic"/>
              </a:rPr>
              <a:t>مطابقة التسويات والإيداعات خلال 5 أيام عمل.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اتجاه مؤشرات الأداء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KPI Trends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40080" y="1051560"/>
          <a:ext cx="7315200" cy="47548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229600" y="1097280"/>
            <a:ext cx="3200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2000" b="1">
                <a:solidFill>
                  <a:srgbClr val="1F4E78"/>
                </a:solidFill>
                <a:latin typeface="Noto Sans Arabic"/>
              </a:rPr>
              <a:t>التفسير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38160" y="1645920"/>
            <a:ext cx="3383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1F2937"/>
                </a:solidFill>
                <a:latin typeface="Noto Sans Arabic"/>
              </a:rPr>
              <a:t>• تحسن جودة الأهلية بمقدار 5.2 نقطة.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0" y="2331720"/>
            <a:ext cx="3383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1F2937"/>
                </a:solidFill>
                <a:latin typeface="Noto Sans Arabic"/>
              </a:rPr>
              <a:t>• انخفض Rejection Rate إلى أقل من الحد الداخلي.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3017520"/>
            <a:ext cx="3383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1F2937"/>
                </a:solidFill>
                <a:latin typeface="Noto Sans Arabic"/>
              </a:rPr>
              <a:t>• التحسن يجب التحقق منه حسب الدافع والموقع، لا المتوسط فقط.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38160" y="3703320"/>
            <a:ext cx="33832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300" b="0">
                <a:solidFill>
                  <a:srgbClr val="1F2937"/>
                </a:solidFill>
                <a:latin typeface="Noto Sans Arabic"/>
              </a:rPr>
              <a:t>• لا يساوي First Pass القبول المالي الكامل.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الأهلية والموافقات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Eligibility &amp; Approvals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طلبات الأهلية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3,842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-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48840" y="1700784"/>
            <a:ext cx="566928" cy="20116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6712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الحجم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180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8152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Site Not Eligible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8152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76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8152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60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9028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9496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50468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طلبات الموافقة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0468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1,180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0468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-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995160" y="1700784"/>
            <a:ext cx="566928" cy="20116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01344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الحجم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81812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92784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Pending Info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2784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128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784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80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418320" y="1700784"/>
            <a:ext cx="566928" cy="201168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4366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خطر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241280" y="914400"/>
            <a:ext cx="141732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351007" y="987552"/>
            <a:ext cx="119786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TAT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51007" y="1234440"/>
            <a:ext cx="119786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27h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51007" y="1618488"/>
            <a:ext cx="119786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24h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97280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9108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" y="2331720"/>
            <a:ext cx="36576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00" b="1">
                <a:solidFill>
                  <a:srgbClr val="1F4E78"/>
                </a:solidFill>
                <a:latin typeface="Noto Sans Arabic"/>
              </a:rPr>
              <a:t>أسباب Pending Information</a:t>
            </a:r>
          </a:p>
        </p:txBody>
      </p:sp>
      <p:graphicFrame>
        <p:nvGraphicFramePr>
          <p:cNvPr id="38" name="Chart 37"/>
          <p:cNvGraphicFramePr>
            <a:graphicFrameLocks noGrp="1"/>
          </p:cNvGraphicFramePr>
          <p:nvPr/>
        </p:nvGraphicFramePr>
        <p:xfrm>
          <a:off x="640080" y="2743200"/>
          <a:ext cx="5120640" cy="31089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400800" y="2331720"/>
            <a:ext cx="1828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00" b="1">
                <a:solidFill>
                  <a:srgbClr val="1F4E78"/>
                </a:solidFill>
                <a:latin typeface="Noto Sans Arabic"/>
              </a:rPr>
              <a:t>الإجراءات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217920" y="2834640"/>
            <a:ext cx="5212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1. إضافة قائمة توثيق حسب التخصص.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17920" y="3520440"/>
            <a:ext cx="5212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2. تدريب الأطباء على أكثر التقارير طلبًا.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17920" y="4206240"/>
            <a:ext cx="5212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3. تفعيل تنبيه للطلبات المعلقة أكثر من 12 ساعة.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217920" y="4892040"/>
            <a:ext cx="52120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4. فصل وقت انتظار المنشأة عن وقت الدافع.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المطالبات والمرفوضات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Claims &amp; Rejections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914400"/>
            <a:ext cx="219456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987552"/>
            <a:ext cx="19751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المطالبات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234440"/>
            <a:ext cx="19751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6,420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618488"/>
            <a:ext cx="197510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-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057400" y="1700784"/>
            <a:ext cx="566928" cy="20116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07568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الحجم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80360" y="914400"/>
            <a:ext cx="219456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90088" y="987552"/>
            <a:ext cx="19751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القيمة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90088" y="1234440"/>
            <a:ext cx="19751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32.4M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90088" y="1618488"/>
            <a:ext cx="197510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-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0" y="1700784"/>
            <a:ext cx="566928" cy="20116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074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الحجم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212080" y="914400"/>
            <a:ext cx="219456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21808" y="987552"/>
            <a:ext cx="19751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First Pass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21808" y="1234440"/>
            <a:ext cx="19751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92.8%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21808" y="1618488"/>
            <a:ext cx="197510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92%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720840" y="1700784"/>
            <a:ext cx="566928" cy="201168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739127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جيد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543800" y="914400"/>
            <a:ext cx="219456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53527" y="987552"/>
            <a:ext cx="197510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Rejection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53527" y="1234440"/>
            <a:ext cx="197510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4.6%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53527" y="1618488"/>
            <a:ext cx="197510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5%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052560" y="1700784"/>
            <a:ext cx="566928" cy="201168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7084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جيد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875520" y="914400"/>
            <a:ext cx="18288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985248" y="987552"/>
            <a:ext cx="160934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Denial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985248" y="1234440"/>
            <a:ext cx="160934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8.7%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85248" y="1618488"/>
            <a:ext cx="160934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8%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101852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10368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graphicFrame>
        <p:nvGraphicFramePr>
          <p:cNvPr id="37" name="Chart 36"/>
          <p:cNvGraphicFramePr>
            <a:graphicFrameLocks noGrp="1"/>
          </p:cNvGraphicFramePr>
          <p:nvPr/>
        </p:nvGraphicFramePr>
        <p:xfrm>
          <a:off x="640080" y="2468880"/>
          <a:ext cx="6583680" cy="33832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635240" y="2514600"/>
            <a:ext cx="34747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00" b="1">
                <a:solidFill>
                  <a:srgbClr val="1F4E78"/>
                </a:solidFill>
                <a:latin typeface="Noto Sans Arabic"/>
              </a:rPr>
              <a:t>قرار الإدارة المطلوب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498079" y="3063240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• اعتماد مالك لكل سبب P0.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98079" y="3657600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• إغلاق Top 3 خلال 30 يومًا.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498079" y="4251960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• ربط Coding وCDI بخطة منع الرفض.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98079" y="4846320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• مراجعة الخسارة المالية بعد التحكيم.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المدفوعات والحسابات المدينة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Payments &amp; 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التحصيل الشهري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21.8M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22M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14884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16712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1752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2724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غير مخصص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2724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145K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2724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50K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17720" y="1700784"/>
            <a:ext cx="566928" cy="201168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3600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خطر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0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596128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إجمالي 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96128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68.5M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96128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-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086600" y="1700784"/>
            <a:ext cx="566928" cy="201168"/>
          </a:xfrm>
          <a:prstGeom prst="roundRect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10488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الحجم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955279" y="914400"/>
            <a:ext cx="228600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65007" y="987552"/>
            <a:ext cx="2066543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AR &gt; 90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65007" y="1234440"/>
            <a:ext cx="2066543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24.0%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65007" y="1618488"/>
            <a:ext cx="2066543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≤ 20%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555480" y="1700784"/>
            <a:ext cx="566928" cy="201168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573767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خطر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424160" y="914400"/>
            <a:ext cx="1234440" cy="1078992"/>
          </a:xfrm>
          <a:prstGeom prst="roundRect">
            <a:avLst/>
          </a:prstGeom>
          <a:solidFill>
            <a:srgbClr val="FFFFFF"/>
          </a:solidFill>
          <a:ln>
            <a:solidFill>
              <a:srgbClr val="D2D7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10533888" y="987552"/>
            <a:ext cx="1014984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1">
                <a:solidFill>
                  <a:srgbClr val="1F4E78"/>
                </a:solidFill>
                <a:latin typeface="Noto Sans Arabic"/>
              </a:rPr>
              <a:t>NCR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33888" y="1234440"/>
            <a:ext cx="1014984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02A43"/>
                </a:solidFill>
                <a:latin typeface="Arial"/>
              </a:rPr>
              <a:t>93.2%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533888" y="1618488"/>
            <a:ext cx="1014984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>
                <a:solidFill>
                  <a:srgbClr val="5A646E"/>
                </a:solidFill>
                <a:latin typeface="Noto Sans Arabic"/>
              </a:rPr>
              <a:t>الهدف: ≥ 95%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0972800" y="1700784"/>
            <a:ext cx="566928" cy="201168"/>
          </a:xfrm>
          <a:prstGeom prst="roundRect">
            <a:avLst/>
          </a:prstGeom>
          <a:solidFill>
            <a:srgbClr val="B4530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991088" y="1696212"/>
            <a:ext cx="530352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Noto Sans Arabic"/>
              </a:rPr>
              <a:t>متابعة</a:t>
            </a:r>
          </a:p>
        </p:txBody>
      </p:sp>
      <p:graphicFrame>
        <p:nvGraphicFramePr>
          <p:cNvPr id="37" name="Chart 36"/>
          <p:cNvGraphicFramePr>
            <a:graphicFrameLocks noGrp="1"/>
          </p:cNvGraphicFramePr>
          <p:nvPr/>
        </p:nvGraphicFramePr>
        <p:xfrm>
          <a:off x="685800" y="2514600"/>
          <a:ext cx="6035040" cy="3200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38" name="TextBox 37"/>
          <p:cNvSpPr txBox="1"/>
          <p:nvPr/>
        </p:nvSpPr>
        <p:spPr>
          <a:xfrm>
            <a:off x="7132320" y="2514600"/>
            <a:ext cx="22860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900" b="1">
                <a:solidFill>
                  <a:srgbClr val="1F4E78"/>
                </a:solidFill>
                <a:latin typeface="Noto Sans Arabic"/>
              </a:rPr>
              <a:t>خطة 30 يومًا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03720" y="3063240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1. تسوية المبالغ غير المخصصة يوميًا.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3685032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2. مراجعة أعلى 20 مطالبة قديمة بالقيمة.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4306824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3. مطابقة Remittance مع الإيداع قبل الإغلاق.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03720" y="4928616"/>
            <a:ext cx="4389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0">
                <a:solidFill>
                  <a:srgbClr val="1F2937"/>
                </a:solidFill>
                <a:latin typeface="Noto Sans Arabic"/>
              </a:rPr>
              <a:t>4. تصعيد الدافعين المتجاوزين للمهلة.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الأسباب الجذرية وخطة العمل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Root Causes &amp; CAPA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97280"/>
          <a:ext cx="1124712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20"/>
                <a:gridCol w="1874520"/>
                <a:gridCol w="1874520"/>
                <a:gridCol w="1874520"/>
                <a:gridCol w="1874520"/>
                <a:gridCol w="1874520"/>
              </a:tblGrid>
              <a:tr h="585216"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الأولوية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المشكلة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السبب الجذري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الإجراء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المالك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FFFFFF"/>
                          </a:solidFill>
                          <a:latin typeface="Noto Sans Arabic"/>
                        </a:rPr>
                        <a:t>الموعد</a:t>
                      </a:r>
                    </a:p>
                  </a:txBody>
                  <a:tcPr>
                    <a:solidFill>
                      <a:srgbClr val="1F4E78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P0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Pending Info مرتفع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نقص تقرير حديث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قائمة فحص وتدريب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CDI/Approvals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15 يوم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P0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AR &gt;90 مرتفع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متابعة غير منتظمة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حملة Top Accounts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Collections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30 يوم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P0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مبالغ غير مخصصة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فصل التسوية عن البنك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Workflow يومي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Finance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10 أيام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P1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Coding Denials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فجوات تحديد التشخيص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تدقيق وتعليم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Coding/CDI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>
                          <a:solidFill>
                            <a:srgbClr val="1F2937"/>
                          </a:solidFill>
                          <a:latin typeface="Noto Sans Arabic"/>
                        </a:rPr>
                        <a:t>45 يوم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94360" y="4297680"/>
            <a:ext cx="2011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800" b="1">
                <a:solidFill>
                  <a:srgbClr val="1F4E78"/>
                </a:solidFill>
                <a:latin typeface="Noto Sans Arabic"/>
              </a:rPr>
              <a:t>حوكمة المتابعة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754880"/>
            <a:ext cx="10789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1F2937"/>
                </a:solidFill>
                <a:latin typeface="Noto Sans Arabic"/>
              </a:rPr>
              <a:t>• اجتماع أسبوعي لمراجعة P0.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138928"/>
            <a:ext cx="10789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1F2937"/>
                </a:solidFill>
                <a:latin typeface="Noto Sans Arabic"/>
              </a:rPr>
              <a:t>• لا يُغلق الإجراء دون دليل أثر.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5522976"/>
            <a:ext cx="10789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1F2937"/>
                </a:solidFill>
                <a:latin typeface="Noto Sans Arabic"/>
              </a:rPr>
              <a:t>• تُقاس النتائج بعد 30 و60 يومًا.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5907024"/>
            <a:ext cx="107899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200" b="0">
                <a:solidFill>
                  <a:srgbClr val="1F2937"/>
                </a:solidFill>
                <a:latin typeface="Noto Sans Arabic"/>
              </a:rPr>
              <a:t>• تُحدّث المسؤوليات والمواعيد في سجل واحد.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0"/>
          </a:xfrm>
          <a:prstGeom prst="rect">
            <a:avLst/>
          </a:prstGeom>
          <a:solidFill>
            <a:srgbClr val="102A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91440"/>
            <a:ext cx="7955279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2400" b="1">
                <a:solidFill>
                  <a:srgbClr val="FFFFFF"/>
                </a:solidFill>
                <a:latin typeface="Noto Sans Arabic"/>
              </a:rPr>
              <a:t>القرارات المطلوبة من الإدارة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0" y="13716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1100">
                <a:solidFill>
                  <a:srgbClr val="FFFFFF"/>
                </a:solidFill>
                <a:latin typeface="Arial"/>
              </a:rPr>
              <a:t>Decisions Required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75720" y="6419088"/>
            <a:ext cx="32004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5A646E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00800"/>
            <a:ext cx="106984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5A646E"/>
                </a:solidFill>
                <a:latin typeface="Noto Sans Arabic"/>
              </a:rPr>
              <a:t>© دليل نفيس 2026 | بيانات الأمثلة افتراضية | daleelnafees.com</a:t>
            </a:r>
          </a:p>
        </p:txBody>
      </p:sp>
      <p:sp>
        <p:nvSpPr>
          <p:cNvPr id="7" name="Oval 6"/>
          <p:cNvSpPr/>
          <p:nvPr/>
        </p:nvSpPr>
        <p:spPr>
          <a:xfrm>
            <a:off x="640080" y="1005840"/>
            <a:ext cx="594360" cy="594360"/>
          </a:xfrm>
          <a:prstGeom prst="ellipse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08813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17320" y="960120"/>
            <a:ext cx="9875520" cy="777240"/>
          </a:xfrm>
          <a:prstGeom prst="roundRect">
            <a:avLst/>
          </a:prstGeom>
          <a:solidFill>
            <a:srgbClr val="EAF2F8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0" y="1024128"/>
            <a:ext cx="5486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1">
                <a:solidFill>
                  <a:srgbClr val="102A43"/>
                </a:solidFill>
                <a:latin typeface="Noto Sans Arabic"/>
              </a:rPr>
              <a:t>اعتماد فريق عمل AR لمدة 30 يومًا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1389888"/>
            <a:ext cx="92354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1F2937"/>
                </a:solidFill>
                <a:latin typeface="Noto Sans Arabic"/>
              </a:rPr>
              <a:t>الهدف: خفض AR &gt;90 من 24% إلى 20%.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" y="2148840"/>
            <a:ext cx="594360" cy="594360"/>
          </a:xfrm>
          <a:prstGeom prst="ellipse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58952" y="223113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417320" y="2103120"/>
            <a:ext cx="9875520" cy="777240"/>
          </a:xfrm>
          <a:prstGeom prst="roundRect">
            <a:avLst/>
          </a:prstGeom>
          <a:solidFill>
            <a:srgbClr val="EAF2F8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86400" y="2167128"/>
            <a:ext cx="5486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1">
                <a:solidFill>
                  <a:srgbClr val="102A43"/>
                </a:solidFill>
                <a:latin typeface="Noto Sans Arabic"/>
              </a:rPr>
              <a:t>اعتماد قائمة توثيق الموافقات حسب التخصص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2532888"/>
            <a:ext cx="92354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1F2937"/>
                </a:solidFill>
                <a:latin typeface="Noto Sans Arabic"/>
              </a:rPr>
              <a:t>الهدف: خفض Pending Information بنسبة 30%.</a:t>
            </a:r>
          </a:p>
        </p:txBody>
      </p:sp>
      <p:sp>
        <p:nvSpPr>
          <p:cNvPr id="17" name="Oval 16"/>
          <p:cNvSpPr/>
          <p:nvPr/>
        </p:nvSpPr>
        <p:spPr>
          <a:xfrm>
            <a:off x="640080" y="3291840"/>
            <a:ext cx="594360" cy="594360"/>
          </a:xfrm>
          <a:prstGeom prst="ellipse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8952" y="337413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417320" y="3246120"/>
            <a:ext cx="9875520" cy="777240"/>
          </a:xfrm>
          <a:prstGeom prst="roundRect">
            <a:avLst/>
          </a:prstGeom>
          <a:solidFill>
            <a:srgbClr val="EAF2F8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86400" y="3310128"/>
            <a:ext cx="5486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1">
                <a:solidFill>
                  <a:srgbClr val="102A43"/>
                </a:solidFill>
                <a:latin typeface="Noto Sans Arabic"/>
              </a:rPr>
              <a:t>اعتماد Workflow يومي للتسويات والإيداعات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91640" y="3675888"/>
            <a:ext cx="92354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1F2937"/>
                </a:solidFill>
                <a:latin typeface="Noto Sans Arabic"/>
              </a:rPr>
              <a:t>الهدف: خفض غير المخصص إلى أقل من 50 ألف ريال.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434840"/>
            <a:ext cx="594360" cy="594360"/>
          </a:xfrm>
          <a:prstGeom prst="ellipse">
            <a:avLst/>
          </a:prstGeom>
          <a:solidFill>
            <a:srgbClr val="0E74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58952" y="4517136"/>
            <a:ext cx="347472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417320" y="4389120"/>
            <a:ext cx="9875520" cy="777240"/>
          </a:xfrm>
          <a:prstGeom prst="roundRect">
            <a:avLst/>
          </a:prstGeom>
          <a:solidFill>
            <a:srgbClr val="EAF2F8"/>
          </a:solidFill>
          <a:ln>
            <a:solidFill>
              <a:srgbClr val="CDD7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486400" y="4453127"/>
            <a:ext cx="5486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600" b="1">
                <a:solidFill>
                  <a:srgbClr val="102A43"/>
                </a:solidFill>
                <a:latin typeface="Noto Sans Arabic"/>
              </a:rPr>
              <a:t>اعتماد خطة Coding/CDI مشتركة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691640" y="4818888"/>
            <a:ext cx="923544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100" b="0">
                <a:solidFill>
                  <a:srgbClr val="1F2937"/>
                </a:solidFill>
                <a:latin typeface="Noto Sans Arabic"/>
              </a:rPr>
              <a:t>الهدف: خفض الرفض المرتبط بالتوثيق والترميز.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5897880"/>
            <a:ext cx="99669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1F4E78"/>
                </a:solidFill>
                <a:latin typeface="Noto Sans Arabic"/>
              </a:rPr>
              <a:t>القالب قابل للتخصيص: شعار المنشأة، المؤشرات، الشرائح، مصدر البيانات، والربط مع Excel أو Power BI.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التقرير التنفيذي الشهري لدورة الإيرادات</dc:title>
  <dc:subject>Monthly Executive RCM Report</dc:subject>
  <dc:creator>Daleel Nafees</dc:creator>
  <cp:keywords>RCM, KPI, Claims, Denials, AR,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